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handoutMasterIdLst>
    <p:handoutMasterId r:id="rId13"/>
  </p:handoutMasterIdLst>
  <p:sldIdLst>
    <p:sldId id="256" r:id="rId2"/>
    <p:sldId id="271" r:id="rId3"/>
    <p:sldId id="269" r:id="rId4"/>
    <p:sldId id="261" r:id="rId5"/>
    <p:sldId id="270" r:id="rId6"/>
    <p:sldId id="262" r:id="rId7"/>
    <p:sldId id="263" r:id="rId8"/>
    <p:sldId id="267" r:id="rId9"/>
    <p:sldId id="268"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94660"/>
  </p:normalViewPr>
  <p:slideViewPr>
    <p:cSldViewPr snapToGrid="0">
      <p:cViewPr varScale="1">
        <p:scale>
          <a:sx n="115" d="100"/>
          <a:sy n="115" d="100"/>
        </p:scale>
        <p:origin x="37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5DBF42-569D-4F25-A8B0-C6936B984F61}" type="datetimeFigureOut">
              <a:rPr lang="zh-CN" altLang="en-US" smtClean="0"/>
              <a:t>2018/6/28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954A36-2C9C-4A2E-A20B-F60E9ED9DCFA}" type="slidenum">
              <a:rPr lang="zh-CN" altLang="en-US" smtClean="0"/>
              <a:t>‹#›</a:t>
            </a:fld>
            <a:endParaRPr lang="zh-CN" altLang="en-US"/>
          </a:p>
        </p:txBody>
      </p:sp>
    </p:spTree>
    <p:extLst>
      <p:ext uri="{BB962C8B-B14F-4D97-AF65-F5344CB8AC3E}">
        <p14:creationId xmlns:p14="http://schemas.microsoft.com/office/powerpoint/2010/main" val="212772747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DCA1A-8155-4FE4-8538-8A5F727AACE7}" type="datetimeFigureOut">
              <a:rPr lang="zh-CN" altLang="en-US" smtClean="0"/>
              <a:t>2018/6/28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C4102-1BC8-4098-A40B-3FBB6885E316}" type="slidenum">
              <a:rPr lang="zh-CN" altLang="en-US" smtClean="0"/>
              <a:t>‹#›</a:t>
            </a:fld>
            <a:endParaRPr lang="zh-CN" altLang="en-US"/>
          </a:p>
        </p:txBody>
      </p:sp>
    </p:spTree>
    <p:extLst>
      <p:ext uri="{BB962C8B-B14F-4D97-AF65-F5344CB8AC3E}">
        <p14:creationId xmlns:p14="http://schemas.microsoft.com/office/powerpoint/2010/main" val="334399757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673E1E2-F31D-4E52-AD39-A99EC73C8728}" type="datetime1">
              <a:rPr lang="en-US" altLang="zh-CN" smtClean="0"/>
              <a:t>6/28/2018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52B611F8-2421-43B1-BCD1-4F02FF597416}" type="datetime1">
              <a:rPr lang="en-US" altLang="zh-CN"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26C89614-1AD2-41C1-861B-097C9E3265E7}"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A1F9B6B0-4888-452E-B2B7-2BE763961D94}"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2A86BC4-4694-4409-9B6A-DA2B2DD459A7}"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6B3426DA-A26F-4DBC-AC39-CF9C9C7F90AB}"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CFFD145-23B3-4979-891F-1BE90499B6B1}"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0078217-66AF-423D-8912-6690EBAF7E2B}"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352E659C-4097-4A87-A689-BF72EFEA2431}"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C0F7C19-57F0-49E2-9B7E-FD4E656ADC4F}"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C226DAE-4FBD-4A6A-9967-BDF0BEC293D7}" type="datetime1">
              <a:rPr lang="en-US" altLang="zh-CN" smtClean="0"/>
              <a:t>6/28/2018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FA80BB1-DA94-434D-8A32-D074EFC2F99F}" type="datetime1">
              <a:rPr lang="en-US" altLang="zh-CN"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0BA398C-E5B9-444A-B2F3-E115B056A977}" type="datetime1">
              <a:rPr lang="en-US" altLang="zh-CN" smtClean="0"/>
              <a:t>6/28/2018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F654729-3EE5-4732-BF95-D879B1DA4FF4}" type="datetime1">
              <a:rPr lang="en-US" altLang="zh-CN" smtClean="0"/>
              <a:t>6/28/2018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6A2594A-1FD9-41AB-A215-4231D3831075}" type="datetime1">
              <a:rPr lang="en-US" altLang="zh-CN" smtClean="0"/>
              <a:t>6/28/2018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D10C76FB-7D63-456D-80ED-227860E1E91E}" type="datetime1">
              <a:rPr lang="en-US" altLang="zh-CN"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5EAEF75-2265-414B-8CB9-A0CFE782C194}" type="datetime1">
              <a:rPr lang="en-US" altLang="zh-CN" smtClean="0"/>
              <a:t>6/28/2018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B4D8AC-6F55-49A3-9837-C12EC3369A50}" type="datetime1">
              <a:rPr lang="en-US" altLang="zh-CN" smtClean="0"/>
              <a:t>6/28/2018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media" Target="../media/media3.wmv"/><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slideLayout" Target="../slideLayouts/slideLayout5.xml"/><Relationship Id="rId4" Type="http://schemas.openxmlformats.org/officeDocument/2006/relationships/video" Target="../media/media3.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08218" y="925176"/>
            <a:ext cx="8184169" cy="2421464"/>
          </a:xfrm>
        </p:spPr>
        <p:txBody>
          <a:bodyPr/>
          <a:lstStyle/>
          <a:p>
            <a:r>
              <a:rPr lang="zh-CN" altLang="en-US" dirty="0"/>
              <a:t>四旋</a:t>
            </a:r>
            <a:r>
              <a:rPr lang="zh-CN" altLang="en-US" dirty="0" smtClean="0"/>
              <a:t>翼无人机</a:t>
            </a:r>
            <a:r>
              <a:rPr lang="en-US" altLang="zh-CN" dirty="0" smtClean="0"/>
              <a:t/>
            </a:r>
            <a:br>
              <a:rPr lang="en-US" altLang="zh-CN" dirty="0" smtClean="0"/>
            </a:br>
            <a:r>
              <a:rPr lang="zh-CN" altLang="en-US" dirty="0" smtClean="0"/>
              <a:t>结构优化与气动特性分析</a:t>
            </a:r>
            <a:endParaRPr lang="zh-CN" altLang="en-US" dirty="0"/>
          </a:p>
        </p:txBody>
      </p:sp>
      <p:sp>
        <p:nvSpPr>
          <p:cNvPr id="3" name="副标题 2"/>
          <p:cNvSpPr>
            <a:spLocks noGrp="1"/>
          </p:cNvSpPr>
          <p:nvPr>
            <p:ph type="subTitle" idx="1"/>
          </p:nvPr>
        </p:nvSpPr>
        <p:spPr>
          <a:xfrm>
            <a:off x="2557548" y="4485483"/>
            <a:ext cx="7197726" cy="1405467"/>
          </a:xfrm>
        </p:spPr>
        <p:txBody>
          <a:bodyPr>
            <a:normAutofit fontScale="92500" lnSpcReduction="10000"/>
          </a:bodyPr>
          <a:lstStyle/>
          <a:p>
            <a:pPr algn="ctr"/>
            <a:r>
              <a:rPr lang="zh-CN" altLang="en-US" dirty="0" smtClean="0"/>
              <a:t>郑州大学力学与工程科学学院</a:t>
            </a:r>
            <a:r>
              <a:rPr lang="en-US" altLang="zh-CN" dirty="0" smtClean="0"/>
              <a:t>(</a:t>
            </a:r>
            <a:r>
              <a:rPr lang="zh-CN" altLang="en-US" dirty="0" smtClean="0"/>
              <a:t>本科</a:t>
            </a:r>
            <a:r>
              <a:rPr lang="en-US" altLang="zh-CN" dirty="0" smtClean="0"/>
              <a:t>)</a:t>
            </a:r>
          </a:p>
          <a:p>
            <a:pPr algn="ctr"/>
            <a:r>
              <a:rPr lang="zh-CN" altLang="en-US" dirty="0" smtClean="0"/>
              <a:t>华中科学大学机械与工程科学学院</a:t>
            </a:r>
            <a:r>
              <a:rPr lang="en-US" altLang="zh-CN" dirty="0" smtClean="0"/>
              <a:t>(</a:t>
            </a:r>
            <a:r>
              <a:rPr lang="zh-CN" altLang="en-US" dirty="0" smtClean="0"/>
              <a:t>研究生</a:t>
            </a:r>
            <a:r>
              <a:rPr lang="en-US" altLang="zh-CN" dirty="0" smtClean="0"/>
              <a:t>)</a:t>
            </a:r>
          </a:p>
          <a:p>
            <a:pPr algn="ctr"/>
            <a:r>
              <a:rPr lang="zh-CN" altLang="en-US" dirty="0" smtClean="0"/>
              <a:t>国家企业信息化应用支持软件工程技术研究中心</a:t>
            </a:r>
            <a:r>
              <a:rPr lang="en-US" altLang="zh-CN" dirty="0" smtClean="0"/>
              <a:t>(</a:t>
            </a:r>
            <a:r>
              <a:rPr lang="zh-CN" altLang="en-US" dirty="0" smtClean="0"/>
              <a:t>实验室</a:t>
            </a:r>
            <a:r>
              <a:rPr lang="en-US" altLang="zh-CN" dirty="0" smtClean="0"/>
              <a:t>)</a:t>
            </a:r>
          </a:p>
          <a:p>
            <a:pPr algn="ctr"/>
            <a:r>
              <a:rPr lang="zh-CN" altLang="en-US" dirty="0" smtClean="0"/>
              <a:t>冯佳宾</a:t>
            </a:r>
            <a:endParaRPr lang="zh-CN" altLang="en-US" dirty="0"/>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6197552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645762" y="747204"/>
            <a:ext cx="10576249" cy="1723270"/>
          </a:xfrm>
        </p:spPr>
        <p:txBody>
          <a:bodyPr>
            <a:normAutofit lnSpcReduction="10000"/>
          </a:bodyPr>
          <a:lstStyle/>
          <a:p>
            <a:r>
              <a:rPr lang="en-US" altLang="zh-CN" sz="1800" dirty="0" smtClean="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本</a:t>
            </a:r>
            <a:r>
              <a:rPr lang="zh-CN" altLang="en-US" sz="1800" dirty="0">
                <a:latin typeface="Times New Roman" panose="02020603050405020304" pitchFamily="18" charset="0"/>
                <a:cs typeface="Times New Roman" panose="02020603050405020304" pitchFamily="18" charset="0"/>
              </a:rPr>
              <a:t>次作品挑选了结构设计中比较难的部分进行了一些基础性的展示，当然可以基于这些工作做一些气动布局以及噪声方面的优化工作，至于模态、结构强度和疲劳方面的计算都比较简单，不再展示</a:t>
            </a:r>
            <a:r>
              <a:rPr lang="zh-CN" altLang="en-US" sz="1800" dirty="0" smtClean="0">
                <a:latin typeface="Times New Roman" panose="02020603050405020304" pitchFamily="18" charset="0"/>
                <a:cs typeface="Times New Roman" panose="02020603050405020304" pitchFamily="18" charset="0"/>
              </a:rPr>
              <a:t>。</a:t>
            </a:r>
            <a:endParaRPr lang="en-US" altLang="zh-CN" sz="1800" dirty="0" smtClean="0">
              <a:latin typeface="Times New Roman" panose="02020603050405020304" pitchFamily="18" charset="0"/>
              <a:cs typeface="Times New Roman" panose="02020603050405020304" pitchFamily="18" charset="0"/>
            </a:endParaRPr>
          </a:p>
          <a:p>
            <a:r>
              <a:rPr lang="en-US" altLang="zh-CN" sz="1800" dirty="0" smtClean="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另外</a:t>
            </a:r>
            <a:r>
              <a:rPr lang="zh-CN" altLang="en-US" sz="1800" dirty="0">
                <a:latin typeface="Times New Roman" panose="02020603050405020304" pitchFamily="18" charset="0"/>
                <a:cs typeface="Times New Roman" panose="02020603050405020304" pitchFamily="18" charset="0"/>
              </a:rPr>
              <a:t>我认为可以使用晶格</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或叫点阵材料</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材料对无人机做轻量化的设计</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目前点阵材料已经应用在航天领域</a:t>
            </a:r>
            <a:r>
              <a:rPr lang="en-US" altLang="zh-CN" sz="1800" dirty="0" smtClean="0">
                <a:latin typeface="Times New Roman" panose="02020603050405020304" pitchFamily="18" charset="0"/>
                <a:cs typeface="Times New Roman" panose="02020603050405020304" pitchFamily="18" charset="0"/>
              </a:rPr>
              <a:t>)</a:t>
            </a:r>
            <a:r>
              <a:rPr lang="zh-CN" altLang="en-US" sz="1800" dirty="0" smtClean="0">
                <a:latin typeface="Times New Roman" panose="02020603050405020304" pitchFamily="18" charset="0"/>
                <a:cs typeface="Times New Roman" panose="02020603050405020304" pitchFamily="18" charset="0"/>
              </a:rPr>
              <a:t>，下图展示了本人毕业论文的部分研究内容：</a:t>
            </a:r>
            <a:endParaRPr lang="en-US" altLang="zh-CN" sz="1800" dirty="0" smtClean="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95943" y="251927"/>
            <a:ext cx="3825551"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Part3</a:t>
            </a:r>
            <a:r>
              <a:rPr lang="zh-CN" altLang="en-US" dirty="0" smtClean="0">
                <a:latin typeface="Times New Roman" panose="02020603050405020304" pitchFamily="18" charset="0"/>
                <a:cs typeface="Times New Roman" panose="02020603050405020304" pitchFamily="18" charset="0"/>
              </a:rPr>
              <a:t>：总结</a:t>
            </a:r>
            <a:r>
              <a:rPr lang="zh-CN" altLang="en-US" dirty="0">
                <a:latin typeface="Times New Roman" panose="02020603050405020304" pitchFamily="18" charset="0"/>
                <a:cs typeface="Times New Roman" panose="02020603050405020304" pitchFamily="18" charset="0"/>
              </a:rPr>
              <a:t>与设想</a:t>
            </a:r>
            <a:endParaRPr lang="en-US" altLang="zh-CN" dirty="0" smtClean="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138" y="2109038"/>
            <a:ext cx="1625259" cy="402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45" y="3010931"/>
            <a:ext cx="677473" cy="288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508" y="2109038"/>
            <a:ext cx="1775964" cy="402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5"/>
          <p:cNvSpPr/>
          <p:nvPr/>
        </p:nvSpPr>
        <p:spPr>
          <a:xfrm>
            <a:off x="5309131" y="3363007"/>
            <a:ext cx="1500464" cy="369332"/>
          </a:xfrm>
          <a:prstGeom prst="rect">
            <a:avLst/>
          </a:prstGeom>
        </p:spPr>
        <p:txBody>
          <a:bodyPr wrap="square">
            <a:spAutoFit/>
          </a:bodyPr>
          <a:lstStyle/>
          <a:p>
            <a:pPr algn="ctr"/>
            <a:r>
              <a:rPr lang="en-US" altLang="zh-CN" b="1" dirty="0">
                <a:ea typeface="微软雅黑" panose="020B0503020204020204" pitchFamily="34" charset="-122"/>
              </a:rPr>
              <a:t>In house code</a:t>
            </a:r>
            <a:endParaRPr lang="zh-CN" altLang="en-US" b="1" dirty="0">
              <a:ea typeface="微软雅黑" panose="020B0503020204020204" pitchFamily="34" charset="-122"/>
            </a:endParaRPr>
          </a:p>
        </p:txBody>
      </p:sp>
      <p:sp>
        <p:nvSpPr>
          <p:cNvPr id="10" name="Rectangle 12"/>
          <p:cNvSpPr/>
          <p:nvPr/>
        </p:nvSpPr>
        <p:spPr>
          <a:xfrm>
            <a:off x="5621049" y="3873488"/>
            <a:ext cx="771595" cy="369332"/>
          </a:xfrm>
          <a:prstGeom prst="rect">
            <a:avLst/>
          </a:prstGeom>
        </p:spPr>
        <p:txBody>
          <a:bodyPr wrap="square">
            <a:spAutoFit/>
          </a:bodyPr>
          <a:lstStyle/>
          <a:p>
            <a:pPr algn="ctr"/>
            <a:r>
              <a:rPr lang="en-US" altLang="zh-CN" b="1" dirty="0" smtClean="0">
                <a:ea typeface="微软雅黑" panose="020B0503020204020204" pitchFamily="34" charset="-122"/>
              </a:rPr>
              <a:t>Rhino</a:t>
            </a:r>
            <a:endParaRPr lang="zh-CN" altLang="en-US" b="1" dirty="0">
              <a:ea typeface="微软雅黑" panose="020B0503020204020204" pitchFamily="34" charset="-122"/>
            </a:endParaRPr>
          </a:p>
        </p:txBody>
      </p:sp>
      <p:cxnSp>
        <p:nvCxnSpPr>
          <p:cNvPr id="11" name="Straight Arrow Connector 7"/>
          <p:cNvCxnSpPr/>
          <p:nvPr/>
        </p:nvCxnSpPr>
        <p:spPr>
          <a:xfrm>
            <a:off x="5235378" y="3807130"/>
            <a:ext cx="1760957" cy="0"/>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Freeform 14"/>
          <p:cNvSpPr/>
          <p:nvPr/>
        </p:nvSpPr>
        <p:spPr>
          <a:xfrm>
            <a:off x="5029144" y="2596419"/>
            <a:ext cx="1989315" cy="303680"/>
          </a:xfrm>
          <a:custGeom>
            <a:avLst/>
            <a:gdLst>
              <a:gd name="connsiteX0" fmla="*/ 0 w 3167743"/>
              <a:gd name="connsiteY0" fmla="*/ 592842 h 886756"/>
              <a:gd name="connsiteX1" fmla="*/ 1513115 w 3167743"/>
              <a:gd name="connsiteY1" fmla="*/ 5013 h 886756"/>
              <a:gd name="connsiteX2" fmla="*/ 3167743 w 3167743"/>
              <a:gd name="connsiteY2" fmla="*/ 886756 h 886756"/>
              <a:gd name="connsiteX3" fmla="*/ 3167743 w 3167743"/>
              <a:gd name="connsiteY3" fmla="*/ 886756 h 886756"/>
            </a:gdLst>
            <a:ahLst/>
            <a:cxnLst>
              <a:cxn ang="0">
                <a:pos x="connsiteX0" y="connsiteY0"/>
              </a:cxn>
              <a:cxn ang="0">
                <a:pos x="connsiteX1" y="connsiteY1"/>
              </a:cxn>
              <a:cxn ang="0">
                <a:pos x="connsiteX2" y="connsiteY2"/>
              </a:cxn>
              <a:cxn ang="0">
                <a:pos x="connsiteX3" y="connsiteY3"/>
              </a:cxn>
            </a:cxnLst>
            <a:rect l="l" t="t" r="r" b="b"/>
            <a:pathLst>
              <a:path w="3167743" h="886756">
                <a:moveTo>
                  <a:pt x="0" y="592842"/>
                </a:moveTo>
                <a:cubicBezTo>
                  <a:pt x="492579" y="274434"/>
                  <a:pt x="985158" y="-43973"/>
                  <a:pt x="1513115" y="5013"/>
                </a:cubicBezTo>
                <a:cubicBezTo>
                  <a:pt x="2041072" y="53999"/>
                  <a:pt x="3167743" y="886756"/>
                  <a:pt x="3167743" y="886756"/>
                </a:cubicBezTo>
                <a:lnTo>
                  <a:pt x="3167743" y="886756"/>
                </a:ln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1"/>
          <p:cNvSpPr/>
          <p:nvPr/>
        </p:nvSpPr>
        <p:spPr>
          <a:xfrm>
            <a:off x="5096388" y="2104497"/>
            <a:ext cx="1820915" cy="369332"/>
          </a:xfrm>
          <a:prstGeom prst="rect">
            <a:avLst/>
          </a:prstGeom>
        </p:spPr>
        <p:txBody>
          <a:bodyPr wrap="square">
            <a:spAutoFit/>
          </a:bodyPr>
          <a:lstStyle/>
          <a:p>
            <a:pPr algn="ctr"/>
            <a:r>
              <a:rPr lang="en-US" altLang="zh-CN" b="1" dirty="0" smtClean="0">
                <a:ea typeface="微软雅黑" panose="020B0503020204020204" pitchFamily="34" charset="-122"/>
              </a:rPr>
              <a:t>Density mapping</a:t>
            </a:r>
            <a:endParaRPr lang="zh-CN" altLang="en-US" b="1" dirty="0">
              <a:ea typeface="微软雅黑" panose="020B0503020204020204" pitchFamily="34" charset="-122"/>
            </a:endParaRPr>
          </a:p>
        </p:txBody>
      </p:sp>
      <p:sp>
        <p:nvSpPr>
          <p:cNvPr id="3" name="文本框 2"/>
          <p:cNvSpPr txBox="1"/>
          <p:nvPr/>
        </p:nvSpPr>
        <p:spPr>
          <a:xfrm>
            <a:off x="4406657" y="6314463"/>
            <a:ext cx="4399300" cy="307777"/>
          </a:xfrm>
          <a:prstGeom prst="rect">
            <a:avLst/>
          </a:prstGeom>
          <a:noFill/>
        </p:spPr>
        <p:txBody>
          <a:bodyPr wrap="square" rtlCol="0">
            <a:spAutoFit/>
          </a:bodyPr>
          <a:lstStyle/>
          <a:p>
            <a:r>
              <a:rPr lang="en-US" altLang="zh-CN" sz="1400" dirty="0" smtClean="0"/>
              <a:t>Fig1. </a:t>
            </a:r>
            <a:r>
              <a:rPr lang="zh-CN" altLang="en-US" sz="1400" dirty="0" smtClean="0"/>
              <a:t>髋关节仿生点阵材料优化结果</a:t>
            </a:r>
            <a:endParaRPr lang="zh-CN" altLang="en-US" sz="1400" dirty="0"/>
          </a:p>
        </p:txBody>
      </p:sp>
      <p:sp>
        <p:nvSpPr>
          <p:cNvPr id="20" name="灯片编号占位符 19"/>
          <p:cNvSpPr>
            <a:spLocks noGrp="1"/>
          </p:cNvSpPr>
          <p:nvPr>
            <p:ph type="sldNum" sz="quarter" idx="12"/>
          </p:nvPr>
        </p:nvSpPr>
        <p:spPr>
          <a:xfrm>
            <a:off x="11640833" y="6480175"/>
            <a:ext cx="551167" cy="377825"/>
          </a:xfrm>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135485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5393" y="285403"/>
            <a:ext cx="10131425" cy="1456267"/>
          </a:xfrm>
        </p:spPr>
        <p:txBody>
          <a:bodyPr/>
          <a:lstStyle/>
          <a:p>
            <a:pPr algn="ctr"/>
            <a:r>
              <a:rPr lang="zh-CN" altLang="en-US" dirty="0">
                <a:latin typeface="Times New Roman" panose="02020603050405020304" pitchFamily="18" charset="0"/>
                <a:cs typeface="Times New Roman" panose="02020603050405020304" pitchFamily="18" charset="0"/>
              </a:rPr>
              <a:t>大</a:t>
            </a:r>
            <a:r>
              <a:rPr lang="zh-CN" altLang="en-US" dirty="0" smtClean="0">
                <a:latin typeface="Times New Roman" panose="02020603050405020304" pitchFamily="18" charset="0"/>
                <a:cs typeface="Times New Roman" panose="02020603050405020304" pitchFamily="18" charset="0"/>
              </a:rPr>
              <a:t>疆机械结构工程师</a:t>
            </a:r>
            <a:r>
              <a:rPr lang="zh-CN" altLang="en-US" dirty="0">
                <a:latin typeface="Times New Roman" panose="02020603050405020304" pitchFamily="18" charset="0"/>
                <a:cs typeface="Times New Roman" panose="02020603050405020304" pitchFamily="18" charset="0"/>
              </a:rPr>
              <a:t>应聘</a:t>
            </a:r>
            <a:r>
              <a:rPr lang="zh-CN" altLang="en-US" dirty="0" smtClean="0">
                <a:latin typeface="Times New Roman" panose="02020603050405020304" pitchFamily="18" charset="0"/>
                <a:cs typeface="Times New Roman" panose="02020603050405020304" pitchFamily="18" charset="0"/>
              </a:rPr>
              <a:t>作品展示</a:t>
            </a:r>
            <a:r>
              <a:rPr lang="en-US" altLang="zh-CN" dirty="0" smtClean="0">
                <a:latin typeface="Times New Roman" panose="02020603050405020304" pitchFamily="18" charset="0"/>
                <a:cs typeface="Times New Roman" panose="02020603050405020304" pitchFamily="18" charset="0"/>
              </a:rPr>
              <a:t/>
            </a:r>
            <a:br>
              <a:rPr lang="en-US" altLang="zh-CN" dirty="0" smtClean="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目录</a:t>
            </a:r>
          </a:p>
        </p:txBody>
      </p:sp>
      <p:sp>
        <p:nvSpPr>
          <p:cNvPr id="4" name="文本框 3"/>
          <p:cNvSpPr txBox="1"/>
          <p:nvPr/>
        </p:nvSpPr>
        <p:spPr>
          <a:xfrm>
            <a:off x="3282848" y="1741670"/>
            <a:ext cx="8079971" cy="4308872"/>
          </a:xfrm>
          <a:prstGeom prst="rect">
            <a:avLst/>
          </a:prstGeom>
          <a:noFill/>
        </p:spPr>
        <p:txBody>
          <a:bodyPr wrap="square" rtlCol="0">
            <a:spAutoFit/>
          </a:bodyPr>
          <a:lstStyle/>
          <a:p>
            <a:r>
              <a:rPr lang="en-US" altLang="zh-CN" sz="2800" dirty="0" smtClean="0">
                <a:latin typeface="Times New Roman" panose="02020603050405020304" pitchFamily="18" charset="0"/>
                <a:cs typeface="Times New Roman" panose="02020603050405020304" pitchFamily="18" charset="0"/>
              </a:rPr>
              <a:t>Part1</a:t>
            </a:r>
            <a:r>
              <a:rPr lang="zh-CN" altLang="en-US" sz="2800" dirty="0" smtClean="0">
                <a:latin typeface="Times New Roman" panose="02020603050405020304" pitchFamily="18" charset="0"/>
                <a:cs typeface="Times New Roman" panose="02020603050405020304" pitchFamily="18" charset="0"/>
              </a:rPr>
              <a:t>：结构拓扑优化与设计</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1.1</a:t>
            </a:r>
            <a:r>
              <a:rPr lang="zh-CN" altLang="en-US" sz="2000" dirty="0" smtClean="0">
                <a:latin typeface="Times New Roman" panose="02020603050405020304" pitchFamily="18" charset="0"/>
                <a:cs typeface="Times New Roman" panose="02020603050405020304" pitchFamily="18" charset="0"/>
              </a:rPr>
              <a:t>结构拓扑优化过程展示</a:t>
            </a:r>
            <a:endParaRPr lang="en-US" altLang="zh-CN" sz="2000" dirty="0" smtClean="0">
              <a:latin typeface="Times New Roman" panose="02020603050405020304" pitchFamily="18" charset="0"/>
              <a:cs typeface="Times New Roman" panose="02020603050405020304" pitchFamily="18" charset="0"/>
            </a:endParaRPr>
          </a:p>
          <a:p>
            <a:r>
              <a:rPr lang="en-US" altLang="zh-CN" sz="1400" dirty="0" smtClean="0">
                <a:latin typeface="Times New Roman" panose="02020603050405020304" pitchFamily="18" charset="0"/>
                <a:cs typeface="Times New Roman" panose="02020603050405020304" pitchFamily="18" charset="0"/>
              </a:rPr>
              <a:t>	</a:t>
            </a:r>
          </a:p>
          <a:p>
            <a:r>
              <a:rPr lang="en-US" altLang="zh-CN" sz="2800" dirty="0" smtClean="0">
                <a:latin typeface="Times New Roman" panose="02020603050405020304" pitchFamily="18" charset="0"/>
                <a:cs typeface="Times New Roman" panose="02020603050405020304" pitchFamily="18" charset="0"/>
              </a:rPr>
              <a:t>Part2</a:t>
            </a:r>
            <a:r>
              <a:rPr lang="zh-CN" altLang="en-US" sz="2800" dirty="0" smtClean="0">
                <a:latin typeface="Times New Roman" panose="02020603050405020304" pitchFamily="18" charset="0"/>
                <a:cs typeface="Times New Roman" panose="02020603050405020304" pitchFamily="18" charset="0"/>
              </a:rPr>
              <a:t>：无人机流体动力学分析</a:t>
            </a:r>
            <a:endParaRPr lang="en-US" altLang="zh-CN" sz="2800" dirty="0" smtClean="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800" dirty="0" smtClean="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2.1</a:t>
            </a:r>
            <a:r>
              <a:rPr lang="zh-CN" altLang="en-US" sz="2000" dirty="0" smtClean="0">
                <a:latin typeface="Times New Roman" panose="02020603050405020304" pitchFamily="18" charset="0"/>
                <a:cs typeface="Times New Roman" panose="02020603050405020304" pitchFamily="18" charset="0"/>
              </a:rPr>
              <a:t>网格模型</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2.2</a:t>
            </a:r>
            <a:r>
              <a:rPr lang="zh-CN" altLang="en-US" sz="2000" dirty="0">
                <a:latin typeface="Times New Roman" panose="02020603050405020304" pitchFamily="18" charset="0"/>
                <a:cs typeface="Times New Roman" panose="02020603050405020304" pitchFamily="18" charset="0"/>
              </a:rPr>
              <a:t>无人机悬停时基于</a:t>
            </a:r>
            <a:r>
              <a:rPr lang="en-US" altLang="zh-CN" sz="2000" dirty="0">
                <a:latin typeface="Times New Roman" panose="02020603050405020304" pitchFamily="18" charset="0"/>
                <a:cs typeface="Times New Roman" panose="02020603050405020304" pitchFamily="18" charset="0"/>
              </a:rPr>
              <a:t>Fluent</a:t>
            </a:r>
            <a:r>
              <a:rPr lang="zh-CN" altLang="en-US" sz="2000" dirty="0">
                <a:latin typeface="Times New Roman" panose="02020603050405020304" pitchFamily="18" charset="0"/>
                <a:cs typeface="Times New Roman" panose="02020603050405020304" pitchFamily="18" charset="0"/>
              </a:rPr>
              <a:t>的流体动力学计算</a:t>
            </a:r>
            <a:r>
              <a:rPr lang="zh-CN" altLang="en-US" sz="2000" dirty="0" smtClean="0">
                <a:latin typeface="Times New Roman" panose="02020603050405020304" pitchFamily="18" charset="0"/>
                <a:cs typeface="Times New Roman" panose="02020603050405020304" pitchFamily="18" charset="0"/>
              </a:rPr>
              <a:t>方案</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2.3</a:t>
            </a:r>
            <a:r>
              <a:rPr lang="zh-CN" altLang="en-US" sz="2000" dirty="0" smtClean="0">
                <a:latin typeface="Times New Roman" panose="02020603050405020304" pitchFamily="18" charset="0"/>
                <a:cs typeface="Times New Roman" panose="02020603050405020304" pitchFamily="18" charset="0"/>
              </a:rPr>
              <a:t>升力</a:t>
            </a:r>
            <a:r>
              <a:rPr lang="zh-CN" altLang="en-US" sz="2000" dirty="0">
                <a:latin typeface="Times New Roman" panose="02020603050405020304" pitchFamily="18" charset="0"/>
                <a:cs typeface="Times New Roman" panose="02020603050405020304" pitchFamily="18" charset="0"/>
              </a:rPr>
              <a:t>系数</a:t>
            </a:r>
            <a:r>
              <a:rPr lang="zh-CN" altLang="en-US" sz="2000" dirty="0" smtClean="0">
                <a:latin typeface="Times New Roman" panose="02020603050405020304" pitchFamily="18" charset="0"/>
                <a:cs typeface="Times New Roman" panose="02020603050405020304" pitchFamily="18" charset="0"/>
              </a:rPr>
              <a:t>分析</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2.4</a:t>
            </a:r>
            <a:r>
              <a:rPr lang="zh-CN" altLang="en-US" sz="2000" dirty="0">
                <a:latin typeface="Times New Roman" panose="02020603050405020304" pitchFamily="18" charset="0"/>
                <a:cs typeface="Times New Roman" panose="02020603050405020304" pitchFamily="18" charset="0"/>
              </a:rPr>
              <a:t>稳态压力云图</a:t>
            </a:r>
            <a:r>
              <a:rPr lang="zh-CN" altLang="en-US" sz="2000" dirty="0" smtClean="0">
                <a:latin typeface="Times New Roman" panose="02020603050405020304" pitchFamily="18" charset="0"/>
                <a:cs typeface="Times New Roman" panose="02020603050405020304" pitchFamily="18" charset="0"/>
              </a:rPr>
              <a:t>分析</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2.5</a:t>
            </a:r>
            <a:r>
              <a:rPr lang="zh-CN" altLang="en-US" sz="2000" dirty="0">
                <a:latin typeface="Times New Roman" panose="02020603050405020304" pitchFamily="18" charset="0"/>
                <a:cs typeface="Times New Roman" panose="02020603050405020304" pitchFamily="18" charset="0"/>
              </a:rPr>
              <a:t>速度云图</a:t>
            </a:r>
            <a:r>
              <a:rPr lang="zh-CN" altLang="en-US" sz="2000" dirty="0" smtClean="0">
                <a:latin typeface="Times New Roman" panose="02020603050405020304" pitchFamily="18" charset="0"/>
                <a:cs typeface="Times New Roman" panose="02020603050405020304" pitchFamily="18" charset="0"/>
              </a:rPr>
              <a:t>分析</a:t>
            </a:r>
            <a:endParaRPr lang="en-US" altLang="zh-CN" sz="2000" dirty="0" smtClean="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2.6</a:t>
            </a:r>
            <a:r>
              <a:rPr lang="zh-CN" altLang="en-US" sz="2000" dirty="0">
                <a:latin typeface="Times New Roman" panose="02020603050405020304" pitchFamily="18" charset="0"/>
                <a:cs typeface="Times New Roman" panose="02020603050405020304" pitchFamily="18" charset="0"/>
              </a:rPr>
              <a:t>流线图与速度矢量</a:t>
            </a:r>
            <a:r>
              <a:rPr lang="zh-CN" altLang="en-US" sz="2000" dirty="0" smtClean="0">
                <a:latin typeface="Times New Roman" panose="02020603050405020304" pitchFamily="18" charset="0"/>
                <a:cs typeface="Times New Roman" panose="02020603050405020304" pitchFamily="18" charset="0"/>
              </a:rPr>
              <a:t>图分析</a:t>
            </a:r>
            <a:endParaRPr lang="en-US" altLang="zh-CN" sz="2000" dirty="0" smtClean="0">
              <a:latin typeface="Times New Roman" panose="02020603050405020304" pitchFamily="18" charset="0"/>
              <a:cs typeface="Times New Roman" panose="02020603050405020304" pitchFamily="18" charset="0"/>
            </a:endParaRPr>
          </a:p>
          <a:p>
            <a:endParaRPr lang="en-US" altLang="zh-CN" sz="1400" dirty="0" smtClean="0">
              <a:latin typeface="Times New Roman" panose="02020603050405020304" pitchFamily="18" charset="0"/>
              <a:cs typeface="Times New Roman" panose="02020603050405020304" pitchFamily="18" charset="0"/>
            </a:endParaRPr>
          </a:p>
          <a:p>
            <a:r>
              <a:rPr lang="en-US" altLang="zh-CN" sz="2800" dirty="0" smtClean="0">
                <a:latin typeface="Times New Roman" panose="02020603050405020304" pitchFamily="18" charset="0"/>
                <a:cs typeface="Times New Roman" panose="02020603050405020304" pitchFamily="18" charset="0"/>
              </a:rPr>
              <a:t>Part3: </a:t>
            </a:r>
            <a:r>
              <a:rPr lang="zh-CN" altLang="en-US" sz="2800" dirty="0" smtClean="0">
                <a:latin typeface="Times New Roman" panose="02020603050405020304" pitchFamily="18" charset="0"/>
                <a:cs typeface="Times New Roman" panose="02020603050405020304" pitchFamily="18" charset="0"/>
              </a:rPr>
              <a:t>总结与设想</a:t>
            </a:r>
            <a:endParaRPr lang="en-US" altLang="zh-CN" sz="2800" dirty="0" smtClean="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a:xfrm>
            <a:off x="11640833" y="6480175"/>
            <a:ext cx="551167" cy="377825"/>
          </a:xfrm>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072413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9449" y="2510671"/>
            <a:ext cx="3342036" cy="3030306"/>
          </a:xfrm>
        </p:spPr>
      </p:pic>
      <p:sp>
        <p:nvSpPr>
          <p:cNvPr id="4" name="文本占位符 3"/>
          <p:cNvSpPr>
            <a:spLocks noGrp="1"/>
          </p:cNvSpPr>
          <p:nvPr>
            <p:ph type="body" sz="half" idx="2"/>
          </p:nvPr>
        </p:nvSpPr>
        <p:spPr>
          <a:xfrm>
            <a:off x="515220" y="857411"/>
            <a:ext cx="5251886" cy="876450"/>
          </a:xfrm>
        </p:spPr>
        <p:txBody>
          <a:bodyPr>
            <a:normAutofit/>
          </a:bodyPr>
          <a:lstStyle/>
          <a:p>
            <a:r>
              <a:rPr lang="en-US" altLang="zh-CN" dirty="0" smtClean="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采用</a:t>
            </a:r>
            <a:r>
              <a:rPr lang="zh-CN" altLang="en-US" b="1" dirty="0" smtClean="0">
                <a:latin typeface="Times New Roman" panose="02020603050405020304" pitchFamily="18" charset="0"/>
                <a:cs typeface="Times New Roman" panose="02020603050405020304" pitchFamily="18" charset="0"/>
              </a:rPr>
              <a:t>自主研发的结构拓扑优化程序</a:t>
            </a:r>
            <a:r>
              <a:rPr lang="zh-CN" altLang="en-US" dirty="0" smtClean="0">
                <a:latin typeface="Times New Roman" panose="02020603050405020304" pitchFamily="18" charset="0"/>
                <a:cs typeface="Times New Roman" panose="02020603050405020304" pitchFamily="18" charset="0"/>
              </a:rPr>
              <a:t>对初始模型进行拓扑优化，以拓扑优化结构为参考建立的整机参数化</a:t>
            </a:r>
            <a:r>
              <a:rPr lang="en-US" altLang="zh-CN" dirty="0" smtClean="0">
                <a:latin typeface="Times New Roman" panose="02020603050405020304" pitchFamily="18" charset="0"/>
                <a:cs typeface="Times New Roman" panose="02020603050405020304" pitchFamily="18" charset="0"/>
              </a:rPr>
              <a:t>CAE</a:t>
            </a:r>
            <a:r>
              <a:rPr lang="zh-CN" altLang="en-US" dirty="0" smtClean="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9957" b="89899" l="6950" r="94440"/>
                    </a14:imgEffect>
                  </a14:imgLayer>
                </a14:imgProps>
              </a:ext>
            </a:extLst>
          </a:blip>
          <a:stretch>
            <a:fillRect/>
          </a:stretch>
        </p:blipFill>
        <p:spPr>
          <a:xfrm>
            <a:off x="7104865" y="-269404"/>
            <a:ext cx="3906417" cy="2984611"/>
          </a:xfrm>
          <a:prstGeom prst="rect">
            <a:avLst/>
          </a:prstGeom>
        </p:spPr>
      </p:pic>
      <p:pic>
        <p:nvPicPr>
          <p:cNvPr id="8" name="图片 7"/>
          <p:cNvPicPr>
            <a:picLocks noChangeAspect="1"/>
          </p:cNvPicPr>
          <p:nvPr/>
        </p:nvPicPr>
        <p:blipFill>
          <a:blip r:embed="rId5">
            <a:extLst>
              <a:ext uri="{BEBA8EAE-BF5A-486C-A8C5-ECC9F3942E4B}">
                <a14:imgProps xmlns:a14="http://schemas.microsoft.com/office/drawing/2010/main">
                  <a14:imgLayer r:embed="rId6">
                    <a14:imgEffect>
                      <a14:backgroundRemoval t="6522" b="91639" l="4691" r="98703"/>
                    </a14:imgEffect>
                  </a14:imgLayer>
                </a14:imgProps>
              </a:ext>
            </a:extLst>
          </a:blip>
          <a:stretch>
            <a:fillRect/>
          </a:stretch>
        </p:blipFill>
        <p:spPr>
          <a:xfrm>
            <a:off x="265417" y="1822541"/>
            <a:ext cx="5934996" cy="3542044"/>
          </a:xfrm>
          <a:prstGeom prst="rect">
            <a:avLst/>
          </a:prstGeom>
        </p:spPr>
      </p:pic>
      <p:sp>
        <p:nvSpPr>
          <p:cNvPr id="9" name="文本框 8"/>
          <p:cNvSpPr txBox="1"/>
          <p:nvPr/>
        </p:nvSpPr>
        <p:spPr>
          <a:xfrm>
            <a:off x="7821767" y="1733861"/>
            <a:ext cx="2472612" cy="307777"/>
          </a:xfrm>
          <a:prstGeom prst="rect">
            <a:avLst/>
          </a:prstGeom>
          <a:noFill/>
        </p:spPr>
        <p:txBody>
          <a:bodyPr wrap="square" rtlCol="0">
            <a:spAutoFit/>
          </a:bodyPr>
          <a:lstStyle/>
          <a:p>
            <a:pPr algn="ctr"/>
            <a:r>
              <a:rPr lang="en-US" altLang="zh-CN" sz="1400" dirty="0" smtClean="0">
                <a:latin typeface="Times New Roman" panose="02020603050405020304" pitchFamily="18" charset="0"/>
                <a:cs typeface="Times New Roman" panose="02020603050405020304" pitchFamily="18" charset="0"/>
              </a:rPr>
              <a:t>Fig1. </a:t>
            </a:r>
            <a:r>
              <a:rPr lang="zh-CN" altLang="en-US" sz="1400" dirty="0" smtClean="0">
                <a:latin typeface="Times New Roman" panose="02020603050405020304" pitchFamily="18" charset="0"/>
                <a:cs typeface="Times New Roman" panose="02020603050405020304" pitchFamily="18" charset="0"/>
              </a:rPr>
              <a:t>初始模型</a:t>
            </a:r>
            <a:endParaRPr lang="zh-CN" altLang="en-US" sz="14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186841" y="5387089"/>
            <a:ext cx="2808514"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Fig3. </a:t>
            </a:r>
            <a:r>
              <a:rPr lang="zh-CN" altLang="en-US" sz="1400" dirty="0" smtClean="0">
                <a:latin typeface="Times New Roman" panose="02020603050405020304" pitchFamily="18" charset="0"/>
                <a:cs typeface="Times New Roman" panose="02020603050405020304" pitchFamily="18" charset="0"/>
              </a:rPr>
              <a:t>整机</a:t>
            </a:r>
            <a:r>
              <a:rPr lang="en-US" altLang="zh-CN" sz="1400" dirty="0" smtClean="0">
                <a:latin typeface="Times New Roman" panose="02020603050405020304" pitchFamily="18" charset="0"/>
                <a:cs typeface="Times New Roman" panose="02020603050405020304" pitchFamily="18" charset="0"/>
              </a:rPr>
              <a:t>CAE</a:t>
            </a:r>
            <a:r>
              <a:rPr lang="zh-CN" altLang="en-US" sz="1400" dirty="0" smtClean="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389652" y="5796846"/>
            <a:ext cx="3621630"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Fig2. </a:t>
            </a:r>
            <a:r>
              <a:rPr lang="zh-CN" altLang="en-US" sz="1400" dirty="0" smtClean="0">
                <a:latin typeface="Times New Roman" panose="02020603050405020304" pitchFamily="18" charset="0"/>
                <a:cs typeface="Times New Roman" panose="02020603050405020304" pitchFamily="18" charset="0"/>
              </a:rPr>
              <a:t>基于</a:t>
            </a:r>
            <a:r>
              <a:rPr lang="en-US" altLang="zh-CN" sz="1400" dirty="0" smtClean="0">
                <a:latin typeface="Times New Roman" panose="02020603050405020304" pitchFamily="18" charset="0"/>
                <a:cs typeface="Times New Roman" panose="02020603050405020304" pitchFamily="18" charset="0"/>
              </a:rPr>
              <a:t>SIMP</a:t>
            </a:r>
            <a:r>
              <a:rPr lang="zh-CN" altLang="en-US" sz="1400" dirty="0" smtClean="0">
                <a:latin typeface="Times New Roman" panose="02020603050405020304" pitchFamily="18" charset="0"/>
                <a:cs typeface="Times New Roman" panose="02020603050405020304" pitchFamily="18" charset="0"/>
              </a:rPr>
              <a:t>法的拓扑优化过程</a:t>
            </a:r>
            <a:r>
              <a:rPr lang="en-US" altLang="zh-CN" sz="1400" dirty="0" smtClean="0">
                <a:latin typeface="Times New Roman" panose="02020603050405020304" pitchFamily="18" charset="0"/>
                <a:cs typeface="Times New Roman" panose="02020603050405020304" pitchFamily="18" charset="0"/>
              </a:rPr>
              <a:t>(gif</a:t>
            </a:r>
            <a:r>
              <a:rPr lang="zh-CN" altLang="en-US" sz="1400" dirty="0" smtClean="0">
                <a:latin typeface="Times New Roman" panose="02020603050405020304" pitchFamily="18" charset="0"/>
                <a:cs typeface="Times New Roman" panose="02020603050405020304" pitchFamily="18" charset="0"/>
              </a:rPr>
              <a:t>动画</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65417" y="299115"/>
            <a:ext cx="3325681"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Part1: </a:t>
            </a:r>
            <a:r>
              <a:rPr lang="zh-CN" altLang="en-US" dirty="0" smtClean="0">
                <a:latin typeface="Times New Roman" panose="02020603050405020304" pitchFamily="18" charset="0"/>
                <a:cs typeface="Times New Roman" panose="02020603050405020304" pitchFamily="18" charset="0"/>
              </a:rPr>
              <a:t>结构拓扑优化与设计</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11640833" y="6480175"/>
            <a:ext cx="551167" cy="3778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4204515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2857" y="1355158"/>
            <a:ext cx="3801582" cy="209848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857" y="4042003"/>
            <a:ext cx="3801582" cy="207452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23" y="4041866"/>
            <a:ext cx="3993314" cy="217915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523" y="1314824"/>
            <a:ext cx="3993314" cy="2179157"/>
          </a:xfrm>
          <a:prstGeom prst="rect">
            <a:avLst/>
          </a:prstGeom>
        </p:spPr>
      </p:pic>
      <p:sp>
        <p:nvSpPr>
          <p:cNvPr id="8" name="文本框 7"/>
          <p:cNvSpPr txBox="1"/>
          <p:nvPr/>
        </p:nvSpPr>
        <p:spPr>
          <a:xfrm>
            <a:off x="924662" y="517822"/>
            <a:ext cx="7018147" cy="746358"/>
          </a:xfrm>
          <a:prstGeom prst="rect">
            <a:avLst/>
          </a:prstGeom>
          <a:noFill/>
        </p:spPr>
        <p:txBody>
          <a:bodyPr wrap="square" rtlCol="0">
            <a:spAutoFit/>
          </a:bodyPr>
          <a:lstStyle/>
          <a:p>
            <a:pPr>
              <a:lnSpc>
                <a:spcPct val="125000"/>
              </a:lnSpc>
            </a:pPr>
            <a:r>
              <a:rPr lang="en-US" altLang="zh-CN" sz="2000" dirty="0" smtClean="0">
                <a:latin typeface="Times New Roman" panose="02020603050405020304" pitchFamily="18" charset="0"/>
                <a:cs typeface="Times New Roman" panose="02020603050405020304" pitchFamily="18" charset="0"/>
              </a:rPr>
              <a:t>2.1</a:t>
            </a:r>
            <a:r>
              <a:rPr lang="zh-CN" altLang="en-US" sz="2000" dirty="0" smtClean="0">
                <a:latin typeface="Times New Roman" panose="02020603050405020304" pitchFamily="18" charset="0"/>
                <a:cs typeface="Times New Roman" panose="02020603050405020304" pitchFamily="18" charset="0"/>
              </a:rPr>
              <a:t>网格模型</a:t>
            </a:r>
            <a:endParaRPr lang="en-US" altLang="zh-CN" sz="2000" dirty="0" smtClean="0">
              <a:latin typeface="Times New Roman" panose="02020603050405020304" pitchFamily="18" charset="0"/>
              <a:cs typeface="Times New Roman" panose="02020603050405020304" pitchFamily="18" charset="0"/>
            </a:endParaRPr>
          </a:p>
          <a:p>
            <a:pPr>
              <a:lnSpc>
                <a:spcPct val="125000"/>
              </a:lnSpc>
            </a:pPr>
            <a:r>
              <a:rPr lang="en-US" altLang="zh-CN" sz="1400" dirty="0" smtClean="0">
                <a:latin typeface="Times New Roman" panose="02020603050405020304" pitchFamily="18" charset="0"/>
                <a:cs typeface="Times New Roman" panose="02020603050405020304" pitchFamily="18" charset="0"/>
              </a:rPr>
              <a:t>	</a:t>
            </a:r>
            <a:r>
              <a:rPr lang="zh-CN" altLang="en-US" sz="1400" dirty="0" smtClean="0">
                <a:latin typeface="Times New Roman" panose="02020603050405020304" pitchFamily="18" charset="0"/>
                <a:cs typeface="Times New Roman" panose="02020603050405020304" pitchFamily="18" charset="0"/>
              </a:rPr>
              <a:t>采用</a:t>
            </a:r>
            <a:r>
              <a:rPr lang="en-US" altLang="zh-CN" sz="1400" dirty="0" smtClean="0">
                <a:latin typeface="Times New Roman" panose="02020603050405020304" pitchFamily="18" charset="0"/>
                <a:cs typeface="Times New Roman" panose="02020603050405020304" pitchFamily="18" charset="0"/>
              </a:rPr>
              <a:t>ICEM </a:t>
            </a:r>
            <a:r>
              <a:rPr lang="zh-CN" altLang="en-US" sz="1400" dirty="0" smtClean="0">
                <a:latin typeface="Times New Roman" panose="02020603050405020304" pitchFamily="18" charset="0"/>
                <a:cs typeface="Times New Roman" panose="02020603050405020304" pitchFamily="18" charset="0"/>
              </a:rPr>
              <a:t>自动体网格生成方法生成的流体计算域网格和机翼边界层网格如下：</a:t>
            </a:r>
            <a:endParaRPr lang="zh-CN" altLang="en-US" sz="14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340823" y="121879"/>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442339" y="3585890"/>
            <a:ext cx="2460567"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Fig1. </a:t>
            </a:r>
            <a:r>
              <a:rPr lang="zh-CN" altLang="en-US" sz="1400" dirty="0" smtClean="0">
                <a:latin typeface="Times New Roman" panose="02020603050405020304" pitchFamily="18" charset="0"/>
                <a:cs typeface="Times New Roman" panose="02020603050405020304" pitchFamily="18" charset="0"/>
              </a:rPr>
              <a:t>机翼边界层网格</a:t>
            </a:r>
            <a:endParaRPr lang="zh-CN" altLang="en-US" sz="140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7007628" y="3571971"/>
            <a:ext cx="2568633"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旋</a:t>
            </a:r>
            <a:r>
              <a:rPr lang="zh-CN" altLang="en-US" sz="1400" dirty="0" smtClean="0">
                <a:latin typeface="Times New Roman" panose="02020603050405020304" pitchFamily="18" charset="0"/>
                <a:cs typeface="Times New Roman" panose="02020603050405020304" pitchFamily="18" charset="0"/>
              </a:rPr>
              <a:t>翼外流场网格俯视图</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2442339" y="6338314"/>
            <a:ext cx="2876204"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Fig3.  </a:t>
            </a:r>
            <a:r>
              <a:rPr lang="zh-CN" altLang="en-US" sz="1400" dirty="0" smtClean="0">
                <a:latin typeface="Times New Roman" panose="02020603050405020304" pitchFamily="18" charset="0"/>
                <a:cs typeface="Times New Roman" panose="02020603050405020304" pitchFamily="18" charset="0"/>
              </a:rPr>
              <a:t>整体网格正视图</a:t>
            </a:r>
            <a:endParaRPr lang="zh-CN" altLang="en-US" sz="140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7007628" y="6241665"/>
            <a:ext cx="2701637"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Fig4. </a:t>
            </a:r>
            <a:r>
              <a:rPr lang="zh-CN" altLang="en-US" sz="1400" dirty="0" smtClean="0">
                <a:latin typeface="Times New Roman" panose="02020603050405020304" pitchFamily="18" charset="0"/>
                <a:cs typeface="Times New Roman" panose="02020603050405020304" pitchFamily="18" charset="0"/>
              </a:rPr>
              <a:t>机身外流场网格俯视图</a:t>
            </a:r>
            <a:endParaRPr lang="zh-CN" altLang="en-US" sz="14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a:xfrm>
            <a:off x="11640833" y="6457178"/>
            <a:ext cx="551167" cy="377825"/>
          </a:xfrm>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719604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661" y="572279"/>
            <a:ext cx="10131427" cy="819150"/>
          </a:xfrm>
        </p:spPr>
        <p:txBody>
          <a:bodyPr>
            <a:normAutofit/>
          </a:bodyPr>
          <a:lstStyle/>
          <a:p>
            <a:r>
              <a:rPr lang="en-US" altLang="zh-CN" sz="2000" dirty="0" smtClean="0">
                <a:latin typeface="Times New Roman" panose="02020603050405020304" pitchFamily="18" charset="0"/>
                <a:cs typeface="Times New Roman" panose="02020603050405020304" pitchFamily="18" charset="0"/>
              </a:rPr>
              <a:t>2.2</a:t>
            </a:r>
            <a:r>
              <a:rPr lang="zh-CN" altLang="en-US" sz="2000" dirty="0" smtClean="0">
                <a:latin typeface="Times New Roman" panose="02020603050405020304" pitchFamily="18" charset="0"/>
                <a:cs typeface="Times New Roman" panose="02020603050405020304" pitchFamily="18" charset="0"/>
              </a:rPr>
              <a:t>无人机悬停时基于</a:t>
            </a:r>
            <a:r>
              <a:rPr lang="en-US" altLang="zh-CN" sz="2000" dirty="0" smtClean="0">
                <a:latin typeface="Times New Roman" panose="02020603050405020304" pitchFamily="18" charset="0"/>
                <a:cs typeface="Times New Roman" panose="02020603050405020304" pitchFamily="18" charset="0"/>
              </a:rPr>
              <a:t>Fluent</a:t>
            </a:r>
            <a:r>
              <a:rPr lang="zh-CN" altLang="en-US" sz="2000" dirty="0" smtClean="0">
                <a:latin typeface="Times New Roman" panose="02020603050405020304" pitchFamily="18" charset="0"/>
                <a:cs typeface="Times New Roman" panose="02020603050405020304" pitchFamily="18" charset="0"/>
              </a:rPr>
              <a:t>的流体动力学计算</a:t>
            </a:r>
            <a:r>
              <a:rPr lang="zh-CN" altLang="en-US" sz="2000" dirty="0">
                <a:latin typeface="Times New Roman" panose="02020603050405020304" pitchFamily="18" charset="0"/>
                <a:cs typeface="Times New Roman" panose="02020603050405020304" pitchFamily="18" charset="0"/>
              </a:rPr>
              <a:t>方案</a:t>
            </a:r>
          </a:p>
        </p:txBody>
      </p:sp>
      <p:sp>
        <p:nvSpPr>
          <p:cNvPr id="3" name="文本占位符 2"/>
          <p:cNvSpPr>
            <a:spLocks noGrp="1"/>
          </p:cNvSpPr>
          <p:nvPr>
            <p:ph type="body" idx="1"/>
          </p:nvPr>
        </p:nvSpPr>
        <p:spPr>
          <a:xfrm>
            <a:off x="1107332" y="1166265"/>
            <a:ext cx="5337110" cy="5367338"/>
          </a:xfrm>
        </p:spPr>
        <p:txBody>
          <a:bodyPr>
            <a:normAutofit/>
          </a:bodyPr>
          <a:lstStyle/>
          <a:p>
            <a:r>
              <a:rPr lang="zh-CN" altLang="en-US" sz="1800" dirty="0" smtClean="0">
                <a:latin typeface="Times New Roman" panose="02020603050405020304" pitchFamily="18" charset="0"/>
                <a:cs typeface="Times New Roman" panose="02020603050405020304" pitchFamily="18" charset="0"/>
              </a:rPr>
              <a:t>对网格模型设置各旋翼的转速为</a:t>
            </a:r>
            <a:r>
              <a:rPr lang="en-US" altLang="zh-CN" sz="1800" dirty="0" smtClean="0">
                <a:latin typeface="Times New Roman" panose="02020603050405020304" pitchFamily="18" charset="0"/>
                <a:cs typeface="Times New Roman" panose="02020603050405020304" pitchFamily="18" charset="0"/>
              </a:rPr>
              <a:t>1500rpm</a:t>
            </a:r>
          </a:p>
          <a:p>
            <a:r>
              <a:rPr lang="en-US" altLang="zh-CN" sz="1800" dirty="0" smtClean="0">
                <a:latin typeface="Times New Roman" panose="02020603050405020304" pitchFamily="18" charset="0"/>
                <a:cs typeface="Times New Roman" panose="02020603050405020304" pitchFamily="18" charset="0"/>
              </a:rPr>
              <a:t>Reference Values</a:t>
            </a:r>
            <a:r>
              <a:rPr lang="zh-CN" altLang="en-US" sz="1800" dirty="0" smtClean="0">
                <a:latin typeface="Times New Roman" panose="02020603050405020304" pitchFamily="18" charset="0"/>
                <a:cs typeface="Times New Roman" panose="02020603050405020304" pitchFamily="18" charset="0"/>
              </a:rPr>
              <a:t>设置如右图</a:t>
            </a:r>
            <a:endParaRPr lang="en-US" altLang="zh-CN" sz="1800" dirty="0" smtClean="0">
              <a:latin typeface="Times New Roman" panose="02020603050405020304" pitchFamily="18" charset="0"/>
              <a:cs typeface="Times New Roman" panose="02020603050405020304" pitchFamily="18" charset="0"/>
            </a:endParaRPr>
          </a:p>
          <a:p>
            <a:r>
              <a:rPr lang="zh-CN" altLang="en-US" sz="1800" dirty="0" smtClean="0">
                <a:latin typeface="Times New Roman" panose="02020603050405020304" pitchFamily="18" charset="0"/>
                <a:cs typeface="Times New Roman" panose="02020603050405020304" pitchFamily="18" charset="0"/>
              </a:rPr>
              <a:t>先使用</a:t>
            </a:r>
            <a:r>
              <a:rPr lang="en-US" altLang="zh-CN" sz="1800" dirty="0" smtClean="0">
                <a:latin typeface="Times New Roman" panose="02020603050405020304" pitchFamily="18" charset="0"/>
                <a:cs typeface="Times New Roman" panose="02020603050405020304" pitchFamily="18" charset="0"/>
              </a:rPr>
              <a:t>MRF</a:t>
            </a:r>
            <a:r>
              <a:rPr lang="zh-CN" altLang="en-US" sz="1800" dirty="0" smtClean="0">
                <a:latin typeface="Times New Roman" panose="02020603050405020304" pitchFamily="18" charset="0"/>
                <a:cs typeface="Times New Roman" panose="02020603050405020304" pitchFamily="18" charset="0"/>
              </a:rPr>
              <a:t>模型进行稳态计算</a:t>
            </a:r>
            <a:endParaRPr lang="en-US" altLang="zh-CN" sz="1800" dirty="0" smtClean="0">
              <a:latin typeface="Times New Roman" panose="02020603050405020304" pitchFamily="18" charset="0"/>
              <a:cs typeface="Times New Roman" panose="02020603050405020304" pitchFamily="18" charset="0"/>
            </a:endParaRPr>
          </a:p>
          <a:p>
            <a:r>
              <a:rPr lang="zh-CN" altLang="en-US" sz="1800" dirty="0" smtClean="0">
                <a:latin typeface="Times New Roman" panose="02020603050405020304" pitchFamily="18" charset="0"/>
                <a:cs typeface="Times New Roman" panose="02020603050405020304" pitchFamily="18" charset="0"/>
              </a:rPr>
              <a:t>再使用滑移网格进行旋转一周的瞬态计算</a:t>
            </a:r>
            <a:endParaRPr lang="en-US" altLang="zh-CN" sz="1800" dirty="0" smtClean="0">
              <a:latin typeface="Times New Roman" panose="02020603050405020304" pitchFamily="18" charset="0"/>
              <a:cs typeface="Times New Roman" panose="02020603050405020304" pitchFamily="18" charset="0"/>
            </a:endParaRPr>
          </a:p>
          <a:p>
            <a:endParaRPr lang="en-US" altLang="zh-CN" sz="1800" dirty="0" smtClean="0">
              <a:latin typeface="Times New Roman" panose="02020603050405020304" pitchFamily="18" charset="0"/>
              <a:cs typeface="Times New Roman" panose="02020603050405020304" pitchFamily="18" charset="0"/>
            </a:endParaRPr>
          </a:p>
          <a:p>
            <a:endParaRPr lang="en-US" altLang="zh-CN" sz="1800" dirty="0" smtClean="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6072397" y="2052637"/>
            <a:ext cx="5286167" cy="3594594"/>
          </a:xfrm>
          <a:prstGeom prst="rect">
            <a:avLst/>
          </a:prstGeom>
        </p:spPr>
      </p:pic>
      <p:sp>
        <p:nvSpPr>
          <p:cNvPr id="5" name="文本框 4"/>
          <p:cNvSpPr txBox="1"/>
          <p:nvPr/>
        </p:nvSpPr>
        <p:spPr>
          <a:xfrm>
            <a:off x="359966" y="124442"/>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953182" y="5843848"/>
            <a:ext cx="3524596"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Fig1. Reference values</a:t>
            </a:r>
            <a:r>
              <a:rPr lang="zh-CN" altLang="en-US" sz="1400" dirty="0" smtClean="0">
                <a:latin typeface="Times New Roman" panose="02020603050405020304" pitchFamily="18" charset="0"/>
                <a:cs typeface="Times New Roman" panose="02020603050405020304" pitchFamily="18" charset="0"/>
              </a:rPr>
              <a:t>采用系统默认值</a:t>
            </a:r>
            <a:endParaRPr lang="zh-CN" altLang="en-US" sz="1400" dirty="0">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2"/>
          </p:nvPr>
        </p:nvSpPr>
        <p:spPr>
          <a:xfrm>
            <a:off x="11640833" y="6463550"/>
            <a:ext cx="551167" cy="377825"/>
          </a:xfrm>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037327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670" y="737414"/>
            <a:ext cx="10131425" cy="950329"/>
          </a:xfrm>
        </p:spPr>
        <p:txBody>
          <a:bodyPr>
            <a:normAutofit/>
          </a:bodyPr>
          <a:lstStyle/>
          <a:p>
            <a:r>
              <a:rPr lang="en-US" altLang="zh-CN" sz="2000" dirty="0" smtClean="0">
                <a:latin typeface="Times New Roman" panose="02020603050405020304" pitchFamily="18" charset="0"/>
                <a:cs typeface="Times New Roman" panose="02020603050405020304" pitchFamily="18" charset="0"/>
              </a:rPr>
              <a:t>2.3</a:t>
            </a:r>
            <a:r>
              <a:rPr lang="zh-CN" altLang="en-US" sz="2000" dirty="0" smtClean="0">
                <a:latin typeface="Times New Roman" panose="02020603050405020304" pitchFamily="18" charset="0"/>
                <a:cs typeface="Times New Roman" panose="02020603050405020304" pitchFamily="18" charset="0"/>
              </a:rPr>
              <a:t>升力系数分析</a:t>
            </a:r>
            <a:endParaRPr lang="zh-CN" altLang="en-US" sz="2000"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1"/>
          </p:nvPr>
        </p:nvSpPr>
        <p:spPr>
          <a:xfrm>
            <a:off x="1160615" y="4643967"/>
            <a:ext cx="4709054" cy="329324"/>
          </a:xfrm>
        </p:spPr>
        <p:txBody>
          <a:bodyPr/>
          <a:lstStyle/>
          <a:p>
            <a:pPr algn="ctr"/>
            <a:r>
              <a:rPr lang="en-US" altLang="zh-CN" sz="1400" dirty="0" smtClean="0">
                <a:latin typeface="Times New Roman" panose="02020603050405020304" pitchFamily="18" charset="0"/>
                <a:cs typeface="Times New Roman" panose="02020603050405020304" pitchFamily="18" charset="0"/>
              </a:rPr>
              <a:t>Fig1 .</a:t>
            </a:r>
            <a:r>
              <a:rPr lang="zh-CN" altLang="en-US" sz="1400" dirty="0" smtClean="0">
                <a:latin typeface="Times New Roman" panose="02020603050405020304" pitchFamily="18" charset="0"/>
                <a:cs typeface="Times New Roman" panose="02020603050405020304" pitchFamily="18" charset="0"/>
              </a:rPr>
              <a:t>稳态时旋翼的升力系数收敛曲线</a:t>
            </a:r>
            <a:endParaRPr lang="en-US" altLang="zh-CN" sz="1400" dirty="0" smtClean="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51431" y="1700331"/>
            <a:ext cx="3894666" cy="2921000"/>
          </a:xfrm>
        </p:spPr>
      </p:pic>
      <p:sp>
        <p:nvSpPr>
          <p:cNvPr id="5" name="文本占位符 4"/>
          <p:cNvSpPr>
            <a:spLocks noGrp="1"/>
          </p:cNvSpPr>
          <p:nvPr>
            <p:ph type="body" sz="quarter" idx="3"/>
          </p:nvPr>
        </p:nvSpPr>
        <p:spPr>
          <a:xfrm>
            <a:off x="5732284" y="4712822"/>
            <a:ext cx="5526241" cy="271867"/>
          </a:xfrm>
        </p:spPr>
        <p:txBody>
          <a:bodyPr/>
          <a:lstStyle/>
          <a:p>
            <a:pPr algn="ctr"/>
            <a:r>
              <a:rPr lang="en-US" altLang="zh-CN" sz="1400" dirty="0" smtClean="0">
                <a:latin typeface="Times New Roman" panose="02020603050405020304" pitchFamily="18" charset="0"/>
                <a:cs typeface="Times New Roman" panose="02020603050405020304" pitchFamily="18" charset="0"/>
              </a:rPr>
              <a:t>Fig2. </a:t>
            </a:r>
            <a:r>
              <a:rPr lang="zh-CN" altLang="en-US" sz="1400" dirty="0" smtClean="0">
                <a:latin typeface="Times New Roman" panose="02020603050405020304" pitchFamily="18" charset="0"/>
                <a:cs typeface="Times New Roman" panose="02020603050405020304" pitchFamily="18" charset="0"/>
              </a:rPr>
              <a:t>瞬态时升力系数随旋转角的变化图</a:t>
            </a:r>
            <a:endParaRPr lang="zh-CN" altLang="en-US" sz="1400" dirty="0">
              <a:latin typeface="Times New Roman" panose="02020603050405020304" pitchFamily="18" charset="0"/>
              <a:cs typeface="Times New Roman" panose="02020603050405020304" pitchFamily="18" charset="0"/>
            </a:endParaRPr>
          </a:p>
        </p:txBody>
      </p:sp>
      <p:pic>
        <p:nvPicPr>
          <p:cNvPr id="8" name="内容占位符 7"/>
          <p:cNvPicPr>
            <a:picLocks noGrp="1" noChangeAspect="1"/>
          </p:cNvPicPr>
          <p:nvPr>
            <p:ph sz="quarter" idx="4"/>
          </p:nvPr>
        </p:nvPicPr>
        <p:blipFill>
          <a:blip r:embed="rId3"/>
          <a:stretch>
            <a:fillRect/>
          </a:stretch>
        </p:blipFill>
        <p:spPr>
          <a:xfrm>
            <a:off x="6098043" y="1727550"/>
            <a:ext cx="4443003" cy="2921000"/>
          </a:xfrm>
          <a:prstGeom prst="rect">
            <a:avLst/>
          </a:prstGeom>
        </p:spPr>
      </p:pic>
      <p:sp>
        <p:nvSpPr>
          <p:cNvPr id="9" name="文本框 8"/>
          <p:cNvSpPr txBox="1"/>
          <p:nvPr/>
        </p:nvSpPr>
        <p:spPr>
          <a:xfrm>
            <a:off x="1788319" y="5478028"/>
            <a:ext cx="8594278" cy="707886"/>
          </a:xfrm>
          <a:prstGeom prst="rect">
            <a:avLst/>
          </a:prstGeom>
          <a:noFill/>
        </p:spPr>
        <p:txBody>
          <a:bodyPr wrap="square" rtlCol="0">
            <a:spAutoFit/>
          </a:bodyPr>
          <a:lstStyle/>
          <a:p>
            <a:pPr>
              <a:lnSpc>
                <a:spcPct val="125000"/>
              </a:lnSpc>
            </a:pPr>
            <a:r>
              <a:rPr lang="en-US" altLang="zh-CN" sz="1600" dirty="0" smtClean="0">
                <a:latin typeface="Times New Roman" panose="02020603050405020304" pitchFamily="18" charset="0"/>
                <a:cs typeface="Times New Roman" panose="02020603050405020304" pitchFamily="18" charset="0"/>
              </a:rPr>
              <a:t>1.</a:t>
            </a:r>
            <a:r>
              <a:rPr lang="zh-CN" altLang="en-US" sz="1600" dirty="0" smtClean="0">
                <a:latin typeface="Times New Roman" panose="02020603050405020304" pitchFamily="18" charset="0"/>
                <a:cs typeface="Times New Roman" panose="02020603050405020304" pitchFamily="18" charset="0"/>
              </a:rPr>
              <a:t>无人机四个旋翼的升力系数分别为：</a:t>
            </a:r>
            <a:r>
              <a:rPr lang="en-US" altLang="zh-CN" sz="1600" dirty="0" smtClean="0">
                <a:latin typeface="Times New Roman" panose="02020603050405020304" pitchFamily="18" charset="0"/>
                <a:cs typeface="Times New Roman" panose="02020603050405020304" pitchFamily="18" charset="0"/>
              </a:rPr>
              <a:t>0.036541  0.037067  0.035481  0.035511</a:t>
            </a:r>
            <a:endParaRPr lang="en-US" altLang="zh-CN" sz="1600" dirty="0">
              <a:latin typeface="Times New Roman" panose="02020603050405020304" pitchFamily="18" charset="0"/>
              <a:cs typeface="Times New Roman" panose="02020603050405020304" pitchFamily="18" charset="0"/>
            </a:endParaRPr>
          </a:p>
          <a:p>
            <a:pPr>
              <a:lnSpc>
                <a:spcPct val="125000"/>
              </a:lnSpc>
            </a:pPr>
            <a:r>
              <a:rPr lang="en-US" altLang="zh-CN" sz="1600" dirty="0" smtClean="0">
                <a:latin typeface="Times New Roman" panose="02020603050405020304" pitchFamily="18" charset="0"/>
                <a:cs typeface="Times New Roman" panose="02020603050405020304" pitchFamily="18" charset="0"/>
              </a:rPr>
              <a:t>2.</a:t>
            </a:r>
            <a:r>
              <a:rPr lang="zh-CN" altLang="en-US" sz="1600" dirty="0" smtClean="0">
                <a:latin typeface="Times New Roman" panose="02020603050405020304" pitchFamily="18" charset="0"/>
                <a:cs typeface="Times New Roman" panose="02020603050405020304" pitchFamily="18" charset="0"/>
              </a:rPr>
              <a:t>机翼旋转时升力系数随着转角呈现类似正弦的周期性变化，但波动不大</a:t>
            </a:r>
            <a:endParaRPr lang="en-US" altLang="zh-CN" sz="1600" dirty="0" smtClean="0">
              <a:latin typeface="Times New Roman" panose="02020603050405020304" pitchFamily="18" charset="0"/>
              <a:cs typeface="Times New Roman" panose="02020603050405020304" pitchFamily="18" charset="0"/>
            </a:endParaRPr>
          </a:p>
        </p:txBody>
      </p:sp>
      <p:sp>
        <p:nvSpPr>
          <p:cNvPr id="10" name="文本框 9"/>
          <p:cNvSpPr txBox="1"/>
          <p:nvPr/>
        </p:nvSpPr>
        <p:spPr>
          <a:xfrm>
            <a:off x="260214" y="274430"/>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239869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3819" y="541180"/>
            <a:ext cx="10131425" cy="862218"/>
          </a:xfrm>
        </p:spPr>
        <p:txBody>
          <a:bodyPr>
            <a:normAutofit/>
          </a:bodyPr>
          <a:lstStyle/>
          <a:p>
            <a:r>
              <a:rPr lang="en-US" altLang="zh-CN" sz="2000" dirty="0" smtClean="0">
                <a:latin typeface="Times New Roman" panose="02020603050405020304" pitchFamily="18" charset="0"/>
                <a:cs typeface="Times New Roman" panose="02020603050405020304" pitchFamily="18" charset="0"/>
              </a:rPr>
              <a:t>2.4</a:t>
            </a:r>
            <a:r>
              <a:rPr lang="zh-CN" altLang="en-US" sz="2000" dirty="0">
                <a:latin typeface="Times New Roman" panose="02020603050405020304" pitchFamily="18" charset="0"/>
                <a:cs typeface="Times New Roman" panose="02020603050405020304" pitchFamily="18" charset="0"/>
              </a:rPr>
              <a:t>稳态</a:t>
            </a:r>
            <a:r>
              <a:rPr lang="zh-CN" altLang="en-US" sz="2000" dirty="0" smtClean="0">
                <a:latin typeface="Times New Roman" panose="02020603050405020304" pitchFamily="18" charset="0"/>
                <a:cs typeface="Times New Roman" panose="02020603050405020304" pitchFamily="18" charset="0"/>
              </a:rPr>
              <a:t>压力云图分析</a:t>
            </a:r>
            <a:endParaRPr lang="zh-CN" altLang="en-US" sz="2000" dirty="0">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3819" y="1367097"/>
            <a:ext cx="4819821" cy="3649662"/>
          </a:xfrm>
        </p:spPr>
      </p:pic>
      <p:pic>
        <p:nvPicPr>
          <p:cNvPr id="6"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9383" y="1367097"/>
            <a:ext cx="4819821" cy="3649662"/>
          </a:xfrm>
        </p:spPr>
      </p:pic>
      <p:sp>
        <p:nvSpPr>
          <p:cNvPr id="7" name="文本框 6"/>
          <p:cNvSpPr txBox="1"/>
          <p:nvPr/>
        </p:nvSpPr>
        <p:spPr>
          <a:xfrm>
            <a:off x="1930714" y="5183326"/>
            <a:ext cx="2631233"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Fig1. </a:t>
            </a:r>
            <a:r>
              <a:rPr lang="zh-CN" altLang="en-US" sz="1400" dirty="0" smtClean="0">
                <a:latin typeface="Times New Roman" panose="02020603050405020304" pitchFamily="18" charset="0"/>
                <a:cs typeface="Times New Roman" panose="02020603050405020304" pitchFamily="18" charset="0"/>
              </a:rPr>
              <a:t>压力云图</a:t>
            </a:r>
            <a:r>
              <a:rPr lang="en-US"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俯视</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398893" y="5166797"/>
            <a:ext cx="2631233"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Fig2. </a:t>
            </a:r>
            <a:r>
              <a:rPr lang="zh-CN" altLang="en-US" sz="1400" dirty="0" smtClean="0">
                <a:latin typeface="Times New Roman" panose="02020603050405020304" pitchFamily="18" charset="0"/>
                <a:cs typeface="Times New Roman" panose="02020603050405020304" pitchFamily="18" charset="0"/>
              </a:rPr>
              <a:t>压力云图</a:t>
            </a:r>
            <a:r>
              <a:rPr lang="en-US" altLang="zh-CN" sz="1400" dirty="0" smtClean="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仰视</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31761" y="5621315"/>
            <a:ext cx="9002683" cy="584775"/>
          </a:xfrm>
          <a:prstGeom prst="rect">
            <a:avLst/>
          </a:prstGeom>
          <a:noFill/>
        </p:spPr>
        <p:txBody>
          <a:bodyPr wrap="square" rtlCol="0">
            <a:spAutoFit/>
          </a:bodyPr>
          <a:lstStyle/>
          <a:p>
            <a:r>
              <a:rPr lang="zh-CN" altLang="en-US" sz="1600" dirty="0" smtClean="0">
                <a:latin typeface="Times New Roman" panose="02020603050405020304" pitchFamily="18" charset="0"/>
                <a:cs typeface="Times New Roman" panose="02020603050405020304" pitchFamily="18" charset="0"/>
              </a:rPr>
              <a:t>结论：压力最大分布在旋翼前缘下表面</a:t>
            </a:r>
            <a:r>
              <a:rPr lang="zh-CN" altLang="en-US" sz="1600" dirty="0">
                <a:latin typeface="Times New Roman" panose="02020603050405020304" pitchFamily="18" charset="0"/>
                <a:cs typeface="Times New Roman" panose="02020603050405020304" pitchFamily="18" charset="0"/>
              </a:rPr>
              <a:t>，</a:t>
            </a:r>
            <a:r>
              <a:rPr lang="zh-CN" altLang="en-US" sz="1600" dirty="0" smtClean="0">
                <a:latin typeface="Times New Roman" panose="02020603050405020304" pitchFamily="18" charset="0"/>
                <a:cs typeface="Times New Roman" panose="02020603050405020304" pitchFamily="18" charset="0"/>
              </a:rPr>
              <a:t>机身上下</a:t>
            </a:r>
            <a:r>
              <a:rPr lang="zh-CN" altLang="en-US" sz="1600" dirty="0">
                <a:latin typeface="Times New Roman" panose="02020603050405020304" pitchFamily="18" charset="0"/>
                <a:cs typeface="Times New Roman" panose="02020603050405020304" pitchFamily="18" charset="0"/>
              </a:rPr>
              <a:t>表面</a:t>
            </a:r>
            <a:r>
              <a:rPr lang="zh-CN" altLang="en-US" sz="1600" dirty="0" smtClean="0">
                <a:latin typeface="Times New Roman" panose="02020603050405020304" pitchFamily="18" charset="0"/>
                <a:cs typeface="Times New Roman" panose="02020603050405020304" pitchFamily="18" charset="0"/>
              </a:rPr>
              <a:t>压力分布均匀，机身靠近旋翼部分上表面的压力略微增大，使用该稳态求解的压力值可以进一步进行</a:t>
            </a:r>
            <a:r>
              <a:rPr lang="zh-CN" altLang="en-US" sz="1600" dirty="0">
                <a:latin typeface="Times New Roman" panose="02020603050405020304" pitchFamily="18" charset="0"/>
                <a:cs typeface="Times New Roman" panose="02020603050405020304" pitchFamily="18" charset="0"/>
              </a:rPr>
              <a:t>结构</a:t>
            </a:r>
            <a:r>
              <a:rPr lang="zh-CN" altLang="en-US" sz="1600" dirty="0" smtClean="0">
                <a:latin typeface="Times New Roman" panose="02020603050405020304" pitchFamily="18" charset="0"/>
                <a:cs typeface="Times New Roman" panose="02020603050405020304" pitchFamily="18" charset="0"/>
              </a:rPr>
              <a:t>强度</a:t>
            </a:r>
            <a:r>
              <a:rPr lang="zh-CN" altLang="en-US" sz="1600" dirty="0">
                <a:latin typeface="Times New Roman" panose="02020603050405020304" pitchFamily="18" charset="0"/>
                <a:cs typeface="Times New Roman" panose="02020603050405020304" pitchFamily="18" charset="0"/>
              </a:rPr>
              <a:t>计算</a:t>
            </a:r>
          </a:p>
        </p:txBody>
      </p:sp>
      <p:sp>
        <p:nvSpPr>
          <p:cNvPr id="10" name="文本框 9"/>
          <p:cNvSpPr txBox="1"/>
          <p:nvPr/>
        </p:nvSpPr>
        <p:spPr>
          <a:xfrm>
            <a:off x="260214" y="274430"/>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a:xfrm>
            <a:off x="11621681" y="6480175"/>
            <a:ext cx="551167" cy="377825"/>
          </a:xfrm>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4856236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909" y="565264"/>
            <a:ext cx="10131425" cy="800515"/>
          </a:xfrm>
        </p:spPr>
        <p:txBody>
          <a:bodyPr>
            <a:normAutofit/>
          </a:bodyPr>
          <a:lstStyle/>
          <a:p>
            <a:r>
              <a:rPr lang="en-US" altLang="zh-CN" sz="2000" dirty="0" smtClean="0">
                <a:latin typeface="Times New Roman" panose="02020603050405020304" pitchFamily="18" charset="0"/>
                <a:cs typeface="Times New Roman" panose="02020603050405020304" pitchFamily="18" charset="0"/>
              </a:rPr>
              <a:t>2.5</a:t>
            </a:r>
            <a:r>
              <a:rPr lang="zh-CN" altLang="en-US" sz="2000" dirty="0" smtClean="0">
                <a:latin typeface="Times New Roman" panose="02020603050405020304" pitchFamily="18" charset="0"/>
                <a:cs typeface="Times New Roman" panose="02020603050405020304" pitchFamily="18" charset="0"/>
              </a:rPr>
              <a:t>速度云图分析</a:t>
            </a:r>
            <a:endParaRPr lang="zh-CN" altLang="en-US" sz="2000" dirty="0">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58863" y="1365780"/>
            <a:ext cx="4819821" cy="3649662"/>
          </a:xfrm>
        </p:spPr>
      </p:pic>
      <p:pic>
        <p:nvPicPr>
          <p:cNvPr id="9" name="transient_pressure">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lum/>
          </a:blip>
          <a:stretch>
            <a:fillRect/>
          </a:stretch>
        </p:blipFill>
        <p:spPr>
          <a:xfrm>
            <a:off x="6248256" y="1365780"/>
            <a:ext cx="4814888" cy="3649662"/>
          </a:xfrm>
        </p:spPr>
      </p:pic>
      <p:sp>
        <p:nvSpPr>
          <p:cNvPr id="10" name="文本框 9"/>
          <p:cNvSpPr txBox="1"/>
          <p:nvPr/>
        </p:nvSpPr>
        <p:spPr>
          <a:xfrm>
            <a:off x="2517119" y="5218321"/>
            <a:ext cx="3219061"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稳态</a:t>
            </a:r>
            <a:r>
              <a:rPr lang="zh-CN" altLang="en-US" sz="1400" dirty="0" smtClean="0">
                <a:latin typeface="Times New Roman" panose="02020603050405020304" pitchFamily="18" charset="0"/>
                <a:cs typeface="Times New Roman" panose="02020603050405020304" pitchFamily="18" charset="0"/>
              </a:rPr>
              <a:t>速度云图</a:t>
            </a:r>
            <a:endParaRPr lang="zh-CN" altLang="en-US" sz="1400"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581038" y="5164578"/>
            <a:ext cx="3051110" cy="307777"/>
          </a:xfrm>
          <a:prstGeom prst="rect">
            <a:avLst/>
          </a:prstGeom>
          <a:noFill/>
        </p:spPr>
        <p:txBody>
          <a:bodyPr wrap="square" rtlCol="0">
            <a:spAutoFit/>
          </a:bodyPr>
          <a:lstStyle/>
          <a:p>
            <a:r>
              <a:rPr lang="en-US" altLang="zh-CN" sz="1400" dirty="0" smtClean="0">
                <a:latin typeface="Times New Roman" panose="02020603050405020304" pitchFamily="18" charset="0"/>
                <a:cs typeface="Times New Roman" panose="02020603050405020304" pitchFamily="18" charset="0"/>
              </a:rPr>
              <a:t>Fig2. </a:t>
            </a:r>
            <a:r>
              <a:rPr lang="zh-CN" altLang="en-US" sz="1400" dirty="0" smtClean="0">
                <a:latin typeface="Times New Roman" panose="02020603050405020304" pitchFamily="18" charset="0"/>
                <a:cs typeface="Times New Roman" panose="02020603050405020304" pitchFamily="18" charset="0"/>
              </a:rPr>
              <a:t>瞬态</a:t>
            </a:r>
            <a:r>
              <a:rPr lang="zh-CN" altLang="en-US" sz="1400" dirty="0">
                <a:latin typeface="Times New Roman" panose="02020603050405020304" pitchFamily="18" charset="0"/>
                <a:cs typeface="Times New Roman" panose="02020603050405020304" pitchFamily="18" charset="0"/>
              </a:rPr>
              <a:t>速度</a:t>
            </a:r>
            <a:r>
              <a:rPr lang="zh-CN" altLang="en-US" sz="1400" dirty="0" smtClean="0">
                <a:latin typeface="Times New Roman" panose="02020603050405020304" pitchFamily="18" charset="0"/>
                <a:cs typeface="Times New Roman" panose="02020603050405020304" pitchFamily="18" charset="0"/>
              </a:rPr>
              <a:t>云图动画</a:t>
            </a:r>
            <a:r>
              <a:rPr lang="en-US"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视频文件</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60214" y="274430"/>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1058863" y="5887617"/>
            <a:ext cx="9983755" cy="584775"/>
          </a:xfrm>
          <a:prstGeom prst="rect">
            <a:avLst/>
          </a:prstGeom>
          <a:noFill/>
        </p:spPr>
        <p:txBody>
          <a:bodyPr wrap="square" rtlCol="0">
            <a:spAutoFit/>
          </a:bodyPr>
          <a:lstStyle/>
          <a:p>
            <a:r>
              <a:rPr lang="zh-CN" altLang="en-US" sz="1600" dirty="0" smtClean="0">
                <a:latin typeface="Times New Roman" panose="02020603050405020304" pitchFamily="18" charset="0"/>
                <a:cs typeface="Times New Roman" panose="02020603050405020304" pitchFamily="18" charset="0"/>
              </a:rPr>
              <a:t>结论：速度云图表面各旋翼的尾迹之间的干扰较小，可以认为各旋翼性能与单旋翼性能差异不大。仔细观察瞬态速度云图可以发现尾迹的干扰主要作用在了机身上</a:t>
            </a:r>
            <a:endParaRPr lang="zh-CN" altLang="en-US" sz="16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314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671" y="695581"/>
            <a:ext cx="10131425" cy="802332"/>
          </a:xfrm>
        </p:spPr>
        <p:txBody>
          <a:bodyPr>
            <a:normAutofit/>
          </a:bodyPr>
          <a:lstStyle/>
          <a:p>
            <a:r>
              <a:rPr lang="en-US" altLang="zh-CN" sz="2000" dirty="0" smtClean="0">
                <a:latin typeface="Times New Roman" panose="02020603050405020304" pitchFamily="18" charset="0"/>
                <a:cs typeface="Times New Roman" panose="02020603050405020304" pitchFamily="18" charset="0"/>
              </a:rPr>
              <a:t>2.6</a:t>
            </a:r>
            <a:r>
              <a:rPr lang="zh-CN" altLang="en-US" sz="2000" dirty="0" smtClean="0">
                <a:latin typeface="Times New Roman" panose="02020603050405020304" pitchFamily="18" charset="0"/>
                <a:cs typeface="Times New Roman" panose="02020603050405020304" pitchFamily="18" charset="0"/>
              </a:rPr>
              <a:t>流线图与速度矢量图</a:t>
            </a:r>
            <a:endParaRPr lang="zh-CN" altLang="en-US" sz="2000" dirty="0">
              <a:latin typeface="Times New Roman" panose="02020603050405020304" pitchFamily="18" charset="0"/>
              <a:cs typeface="Times New Roman" panose="02020603050405020304" pitchFamily="18" charset="0"/>
            </a:endParaRPr>
          </a:p>
        </p:txBody>
      </p:sp>
      <p:sp>
        <p:nvSpPr>
          <p:cNvPr id="3" name="文本占位符 2"/>
          <p:cNvSpPr>
            <a:spLocks noGrp="1"/>
          </p:cNvSpPr>
          <p:nvPr>
            <p:ph type="body" idx="1"/>
          </p:nvPr>
        </p:nvSpPr>
        <p:spPr>
          <a:xfrm>
            <a:off x="1736526" y="5000770"/>
            <a:ext cx="2494652" cy="288131"/>
          </a:xfrm>
        </p:spPr>
        <p:txBody>
          <a:bodyPr/>
          <a:lstStyle/>
          <a:p>
            <a:r>
              <a:rPr lang="en-US" altLang="zh-CN" sz="1400" dirty="0" smtClean="0">
                <a:latin typeface="Times New Roman" panose="02020603050405020304" pitchFamily="18" charset="0"/>
                <a:cs typeface="Times New Roman" panose="02020603050405020304" pitchFamily="18" charset="0"/>
              </a:rPr>
              <a:t>Fig1. </a:t>
            </a:r>
            <a:r>
              <a:rPr lang="zh-CN" altLang="en-US" sz="1400" dirty="0" smtClean="0">
                <a:latin typeface="Times New Roman" panose="02020603050405020304" pitchFamily="18" charset="0"/>
                <a:cs typeface="Times New Roman" panose="02020603050405020304" pitchFamily="18" charset="0"/>
              </a:rPr>
              <a:t>稳态时流线图</a:t>
            </a:r>
            <a:r>
              <a:rPr lang="en-US"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视频文件</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sz="quarter" idx="3"/>
          </p:nvPr>
        </p:nvSpPr>
        <p:spPr>
          <a:xfrm>
            <a:off x="7182026" y="5000770"/>
            <a:ext cx="2806489" cy="322340"/>
          </a:xfrm>
        </p:spPr>
        <p:txBody>
          <a:bodyPr/>
          <a:lstStyle/>
          <a:p>
            <a:r>
              <a:rPr lang="en-US" altLang="zh-CN" sz="1400" dirty="0" smtClean="0">
                <a:latin typeface="Times New Roman" panose="02020603050405020304" pitchFamily="18" charset="0"/>
                <a:cs typeface="Times New Roman" panose="02020603050405020304" pitchFamily="18" charset="0"/>
              </a:rPr>
              <a:t>Fig2. </a:t>
            </a:r>
            <a:r>
              <a:rPr lang="zh-CN" altLang="en-US" sz="1400" dirty="0" smtClean="0">
                <a:latin typeface="Times New Roman" panose="02020603050405020304" pitchFamily="18" charset="0"/>
                <a:cs typeface="Times New Roman" panose="02020603050405020304" pitchFamily="18" charset="0"/>
              </a:rPr>
              <a:t>瞬态的速度矢量图</a:t>
            </a:r>
            <a:r>
              <a:rPr lang="en-US"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视频文件</a:t>
            </a: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10" name="transient_velocity">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6"/>
          <a:stretch>
            <a:fillRect/>
          </a:stretch>
        </p:blipFill>
        <p:spPr>
          <a:xfrm>
            <a:off x="6343471" y="1932907"/>
            <a:ext cx="3852863" cy="2921000"/>
          </a:xfrm>
        </p:spPr>
      </p:pic>
      <p:pic>
        <p:nvPicPr>
          <p:cNvPr id="9" name="streamline">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852372" y="1932907"/>
            <a:ext cx="3852862" cy="2921000"/>
          </a:xfrm>
        </p:spPr>
      </p:pic>
      <p:sp>
        <p:nvSpPr>
          <p:cNvPr id="11" name="文本框 10"/>
          <p:cNvSpPr txBox="1"/>
          <p:nvPr/>
        </p:nvSpPr>
        <p:spPr>
          <a:xfrm>
            <a:off x="1736527" y="5723895"/>
            <a:ext cx="8538004" cy="830997"/>
          </a:xfrm>
          <a:prstGeom prst="rect">
            <a:avLst/>
          </a:prstGeom>
          <a:noFill/>
        </p:spPr>
        <p:txBody>
          <a:bodyPr wrap="square" rtlCol="0">
            <a:spAutoFit/>
          </a:bodyPr>
          <a:lstStyle/>
          <a:p>
            <a:r>
              <a:rPr lang="zh-CN" altLang="en-US" sz="1600" dirty="0" smtClean="0">
                <a:latin typeface="Times New Roman" panose="02020603050405020304" pitchFamily="18" charset="0"/>
                <a:cs typeface="Times New Roman" panose="02020603050405020304" pitchFamily="18" charset="0"/>
              </a:rPr>
              <a:t>结论：流线图与速度矢量图表明计算与实际情况相符，各旋翼之间的气动干扰较小，结合之前的瞬态速度云图与瞬态速度矢量图可以看到旋翼的尾迹对机身不断造成冲击，可以提取压力谱进一步对结构进行模态与受迫振动分析</a:t>
            </a:r>
            <a:endParaRPr lang="zh-CN" altLang="en-US" sz="16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260214" y="274430"/>
            <a:ext cx="3616036" cy="369332"/>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Part2: </a:t>
            </a:r>
            <a:r>
              <a:rPr lang="zh-CN" altLang="en-US" dirty="0" smtClean="0">
                <a:latin typeface="Times New Roman" panose="02020603050405020304" pitchFamily="18" charset="0"/>
                <a:cs typeface="Times New Roman" panose="02020603050405020304" pitchFamily="18" charset="0"/>
              </a:rPr>
              <a:t>无人机流体动力学分析</a:t>
            </a: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5379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33" fill="hold"/>
                                        <p:tgtEl>
                                          <p:spTgt spid="9"/>
                                        </p:tgtEl>
                                      </p:cBhvr>
                                    </p:cmd>
                                  </p:childTnLst>
                                </p:cTn>
                              </p:par>
                            </p:childTnLst>
                          </p:cTn>
                        </p:par>
                        <p:par>
                          <p:cTn id="7" fill="hold">
                            <p:stCondLst>
                              <p:cond delay="14833"/>
                            </p:stCondLst>
                            <p:childTnLst>
                              <p:par>
                                <p:cTn id="8" presetID="1" presetClass="mediacall" presetSubtype="0" fill="hold" nodeType="afterEffect">
                                  <p:stCondLst>
                                    <p:cond delay="0"/>
                                  </p:stCondLst>
                                  <p:childTnLst>
                                    <p:cmd type="call" cmd="playFrom(0.0)">
                                      <p:cBhvr>
                                        <p:cTn id="9" dur="7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222</TotalTime>
  <Words>488</Words>
  <Application>Microsoft Office PowerPoint</Application>
  <PresentationFormat>宽屏</PresentationFormat>
  <Paragraphs>76</Paragraphs>
  <Slides>10</Slides>
  <Notes>0</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宋体</vt:lpstr>
      <vt:lpstr>微软雅黑</vt:lpstr>
      <vt:lpstr>Arial</vt:lpstr>
      <vt:lpstr>Calibri</vt:lpstr>
      <vt:lpstr>Calibri Light</vt:lpstr>
      <vt:lpstr>Times New Roman</vt:lpstr>
      <vt:lpstr>天体</vt:lpstr>
      <vt:lpstr>四旋翼无人机 结构优化与气动特性分析</vt:lpstr>
      <vt:lpstr>大疆机械结构工程师应聘作品展示 目录</vt:lpstr>
      <vt:lpstr>PowerPoint 演示文稿</vt:lpstr>
      <vt:lpstr>PowerPoint 演示文稿</vt:lpstr>
      <vt:lpstr>2.2无人机悬停时基于Fluent的流体动力学计算方案</vt:lpstr>
      <vt:lpstr>2.3升力系数分析</vt:lpstr>
      <vt:lpstr>2.4稳态压力云图分析</vt:lpstr>
      <vt:lpstr>2.5速度云图分析</vt:lpstr>
      <vt:lpstr>2.6流线图与速度矢量图</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普曼</dc:creator>
  <cp:lastModifiedBy>李 普曼</cp:lastModifiedBy>
  <cp:revision>26</cp:revision>
  <dcterms:created xsi:type="dcterms:W3CDTF">2018-06-27T11:25:14Z</dcterms:created>
  <dcterms:modified xsi:type="dcterms:W3CDTF">2018-06-28T07:48:14Z</dcterms:modified>
</cp:coreProperties>
</file>